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Fira Sans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-boldItalic.fntdata"/><Relationship Id="rId25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gif>
</file>

<file path=ppt/media/image12.png>
</file>

<file path=ppt/media/image13.png>
</file>

<file path=ppt/media/image14.gif>
</file>

<file path=ppt/media/image15.gif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28d22f5a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e28d22f5a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28d22f5a2_0_2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e28d22f5a2_0_2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28d22f5a2_0_2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e28d22f5a2_0_2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28d22f5a2_0_2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e28d22f5a2_0_2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28d22f5a2_0_3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ge28d22f5a2_0_3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28d22f5a2_0_3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e28d22f5a2_0_3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165bd429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e165bd429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28d22f5a2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e28d22f5a2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28d22f5a2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e28d22f5a2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28d22f5a2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ge28d22f5a2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28d22f5a2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ge28d22f5a2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28d22f5a2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e28d22f5a2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28d22f5a2_0_1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e28d22f5a2_0_1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28d22f5a2_0_1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e28d22f5a2_0_1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28d22f5a2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e28d22f5a2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gif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n on Stuff" id="137" name="Google Shape;137;p25"/>
          <p:cNvPicPr preferRelativeResize="0"/>
          <p:nvPr/>
        </p:nvPicPr>
        <p:blipFill rotWithShape="1">
          <a:blip r:embed="rId3">
            <a:alphaModFix/>
          </a:blip>
          <a:srcRect b="6512" l="17675" r="17675" t="6303"/>
          <a:stretch/>
        </p:blipFill>
        <p:spPr>
          <a:xfrm>
            <a:off x="0" y="644625"/>
            <a:ext cx="4433575" cy="448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/>
        </p:nvSpPr>
        <p:spPr>
          <a:xfrm>
            <a:off x="2102950" y="575975"/>
            <a:ext cx="59874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TIME MANAGEMENT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0" name="Google Shape;140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5"/>
          <p:cNvSpPr txBox="1"/>
          <p:nvPr/>
        </p:nvSpPr>
        <p:spPr>
          <a:xfrm>
            <a:off x="5020725" y="2129725"/>
            <a:ext cx="3987000" cy="23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ВИЯВЛЯЄТЬСЯ ЧАСОМ МОЖНА КЕРУВАТИ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/>
        </p:nvSpPr>
        <p:spPr>
          <a:xfrm>
            <a:off x="1339450" y="575975"/>
            <a:ext cx="67509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ВОНО МЕНІ ДІЙСНО ТРЕБА??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5020725" y="1232300"/>
            <a:ext cx="3987000" cy="3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Є ТАКА ШТУКА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НАЗИВАЄТЬСЯ 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000000"/>
                </a:highlight>
              </a:rPr>
              <a:t>ПРІОРІТЕТИ</a:t>
            </a:r>
            <a:endParaRPr b="1" sz="2600">
              <a:solidFill>
                <a:schemeClr val="lt1"/>
              </a:solidFill>
              <a:highlight>
                <a:srgbClr val="000000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НАВКОЛО НИХ ВСЕ КУТИТЬСЯ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pic>
        <p:nvPicPr>
          <p:cNvPr descr="Priority GIFs - Get the best GIF on GIPHY" id="150" name="Google Shape;150;p26"/>
          <p:cNvPicPr preferRelativeResize="0"/>
          <p:nvPr/>
        </p:nvPicPr>
        <p:blipFill rotWithShape="1">
          <a:blip r:embed="rId5">
            <a:alphaModFix/>
          </a:blip>
          <a:srcRect b="0" l="12643" r="12500" t="0"/>
          <a:stretch/>
        </p:blipFill>
        <p:spPr>
          <a:xfrm>
            <a:off x="241125" y="1372925"/>
            <a:ext cx="4586725" cy="344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7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7"/>
          <p:cNvSpPr txBox="1"/>
          <p:nvPr/>
        </p:nvSpPr>
        <p:spPr>
          <a:xfrm>
            <a:off x="1172025" y="575975"/>
            <a:ext cx="69183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TO DO </a:t>
            </a:r>
            <a:r>
              <a:rPr b="1" lang="uk" sz="17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ТУДУ ТУДУ ТУДУ ТУДУ ТУДУУУУУ ТУДУДУДУДУ</a:t>
            </a:r>
            <a:endParaRPr b="1" sz="17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 txBox="1"/>
          <p:nvPr/>
        </p:nvSpPr>
        <p:spPr>
          <a:xfrm>
            <a:off x="4634500" y="1922125"/>
            <a:ext cx="4728300" cy="25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ВСЬОГО ОДИН СПИСОК ЗРОБИТЬ ВАШІ ДНІ ТА ПЛАНИ ОРГАНІЗОВАНІШИМИ 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 rotWithShape="1">
          <a:blip r:embed="rId5">
            <a:alphaModFix/>
          </a:blip>
          <a:srcRect b="0" l="17172" r="19060" t="0"/>
          <a:stretch/>
        </p:blipFill>
        <p:spPr>
          <a:xfrm>
            <a:off x="114550" y="1064850"/>
            <a:ext cx="4694901" cy="36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 txBox="1"/>
          <p:nvPr/>
        </p:nvSpPr>
        <p:spPr>
          <a:xfrm>
            <a:off x="1894125" y="575975"/>
            <a:ext cx="61962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МАТРИЦЯ ЕЙЗЕНГАУЕРА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6" name="Google Shape;16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5083225" y="1632850"/>
            <a:ext cx="4279500" cy="29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МАТРИЦЯ </a:t>
            </a: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ЕЙЗЕНГАУЕРА</a:t>
            </a: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 ДОПОМАГАЄ  НАМ ВІЗУАЛЬНО ПОБАЧИТИ НА РОЗПОДІЛИТИ СВОЇ СПРАВИ ПО ПРІОРІТЕТАХ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Матриця Ейзенхауера — секрет керування часом » «Морс» —  Розважально-інформаційний журнал" id="168" name="Google Shape;16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125" y="1292550"/>
            <a:ext cx="3662650" cy="358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/>
        </p:nvSpPr>
        <p:spPr>
          <a:xfrm>
            <a:off x="2980275" y="575975"/>
            <a:ext cx="51099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80/20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/>
        </p:nvSpPr>
        <p:spPr>
          <a:xfrm>
            <a:off x="5375675" y="1192125"/>
            <a:ext cx="39870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100">
                <a:solidFill>
                  <a:srgbClr val="FFC000"/>
                </a:solidFill>
                <a:highlight>
                  <a:schemeClr val="lt1"/>
                </a:highlight>
              </a:rPr>
              <a:t>20% зусиль дають 80% результату, а інші 80% зусиль - лише 20% результату ».</a:t>
            </a:r>
            <a:endParaRPr b="1" sz="3100">
              <a:solidFill>
                <a:srgbClr val="FFC000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chemeClr val="dk1"/>
                </a:solidFill>
                <a:highlight>
                  <a:srgbClr val="F1C232"/>
                </a:highlight>
              </a:rPr>
              <a:t>це називається законом Парето</a:t>
            </a:r>
            <a:endParaRPr b="1" sz="18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  <p:pic>
        <p:nvPicPr>
          <p:cNvPr id="177" name="Google Shape;17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75" y="1540375"/>
            <a:ext cx="4851150" cy="318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0"/>
          <p:cNvSpPr txBox="1"/>
          <p:nvPr/>
        </p:nvSpPr>
        <p:spPr>
          <a:xfrm>
            <a:off x="609600" y="704288"/>
            <a:ext cx="71139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1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KAHOOOOOOOOOOOT</a:t>
            </a:r>
            <a:endParaRPr b="1" sz="31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hoot: приложение для создания образовательных тестов, игр и викторин" id="185" name="Google Shape;18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75" y="1399699"/>
            <a:ext cx="5834076" cy="32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/>
        </p:nvSpPr>
        <p:spPr>
          <a:xfrm>
            <a:off x="5351125" y="2571750"/>
            <a:ext cx="39849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</a:rPr>
              <a:t>ПРИГОТУЙТЕСЯ</a:t>
            </a:r>
            <a:endParaRPr b="1" sz="3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078250" y="2361525"/>
            <a:ext cx="6596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lang="uk" sz="30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Модуль 6: </a:t>
            </a:r>
            <a:r>
              <a:rPr lang="uk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КЕРУВАННЯ РЕСУРСАМИ</a:t>
            </a:r>
            <a:endParaRPr b="0" i="0" sz="2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Закріплення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225" y="1156750"/>
            <a:ext cx="6667500" cy="37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/>
        </p:nvSpPr>
        <p:spPr>
          <a:xfrm>
            <a:off x="2210100" y="575975"/>
            <a:ext cx="58800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ЯКІ </a:t>
            </a: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Є РЕСУРСИ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 txBox="1"/>
          <p:nvPr/>
        </p:nvSpPr>
        <p:spPr>
          <a:xfrm>
            <a:off x="1985550" y="642950"/>
            <a:ext cx="61044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“ВИГОРАННЯ”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/>
        </p:nvSpPr>
        <p:spPr>
          <a:xfrm>
            <a:off x="5491750" y="1727900"/>
            <a:ext cx="3516000" cy="23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ЦЕ СТАН, КОЛИ НЕ ВИСТАЧАЄ РЕСУРСУ НА НОРМАЛЬНЕ ФУНКЦІОНУВАННЯ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Burn GIFs | Tenor" id="87" name="Google Shape;8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00" y="1426525"/>
            <a:ext cx="5294625" cy="32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0"/>
          <p:cNvSpPr txBox="1"/>
          <p:nvPr/>
        </p:nvSpPr>
        <p:spPr>
          <a:xfrm>
            <a:off x="656325" y="642950"/>
            <a:ext cx="79431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МАСЛОУ НЕ БУВ ФАРАОНОМ, АЛЕ МАВ ПІРАМІДУ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 txBox="1"/>
          <p:nvPr/>
        </p:nvSpPr>
        <p:spPr>
          <a:xfrm>
            <a:off x="5020725" y="2022575"/>
            <a:ext cx="3987000" cy="20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ПІРАМІДА МАСЛОУ ОПИСУЄ ПОТРЕБИ ЛЮДИНИ В СУСПІЛЬСТВІ 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Піраміда потреб Абрагама Маслоу — Вікіпедія" id="96" name="Google Shape;9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025" y="1151950"/>
            <a:ext cx="5337925" cy="360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1"/>
          <p:cNvSpPr txBox="1"/>
          <p:nvPr/>
        </p:nvSpPr>
        <p:spPr>
          <a:xfrm>
            <a:off x="1741300" y="642950"/>
            <a:ext cx="68580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4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ЯК ПОПОВНИТИ СВОЇ РЕСУРСИ</a:t>
            </a:r>
            <a:endParaRPr b="1" sz="24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 txBox="1"/>
          <p:nvPr/>
        </p:nvSpPr>
        <p:spPr>
          <a:xfrm>
            <a:off x="5020725" y="1540375"/>
            <a:ext cx="3987000" cy="25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Позбавитися від зайвого</a:t>
            </a:r>
            <a:endParaRPr b="1" sz="23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Поповнюємо запаси</a:t>
            </a:r>
            <a:endParaRPr b="1" sz="23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230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Список того, що любиш</a:t>
            </a:r>
            <a:endParaRPr b="1" sz="23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ctr">
              <a:lnSpc>
                <a:spcPct val="112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descr="Entspannen relax GIF - Find on GIFER" id="105" name="Google Shape;10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275" y="1600475"/>
            <a:ext cx="4788975" cy="269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40175" y="1875225"/>
            <a:ext cx="22638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Критичне мисл а суджень, яка  увати інформа щоб на її базі п альні рішення</a:t>
            </a:r>
            <a:endParaRPr b="1" sz="4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1692750" y="338138"/>
            <a:ext cx="4924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</a:rPr>
              <a:t>КРИТИЧНЕ МИСЛЕННЯ</a:t>
            </a:r>
            <a:endParaRPr b="1" sz="29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  <p:pic>
        <p:nvPicPr>
          <p:cNvPr descr="Thinking GIFs - Get the best GIF on GIPHY" id="114" name="Google Shape;114;p22"/>
          <p:cNvPicPr preferRelativeResize="0"/>
          <p:nvPr/>
        </p:nvPicPr>
        <p:blipFill rotWithShape="1">
          <a:blip r:embed="rId5">
            <a:alphaModFix/>
          </a:blip>
          <a:srcRect b="0" l="10496" r="27062" t="0"/>
          <a:stretch/>
        </p:blipFill>
        <p:spPr>
          <a:xfrm>
            <a:off x="2330650" y="1111675"/>
            <a:ext cx="4093031" cy="368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6496350" y="1875225"/>
            <a:ext cx="2529900" cy="27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rgbClr val="F1C232"/>
                </a:solidFill>
                <a:highlight>
                  <a:schemeClr val="dk1"/>
                </a:highlight>
              </a:rPr>
              <a:t>ення - це систем дозволяє аналіз цію таким чином    риймати раціон</a:t>
            </a:r>
            <a:endParaRPr b="1" sz="2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4868900" y="1038075"/>
            <a:ext cx="4219200" cy="3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ФІЛОСОФ РЕНЕ ДЕКАРТ КАЗАВ:</a:t>
            </a:r>
            <a:r>
              <a:rPr b="1" lang="uk" sz="2200">
                <a:solidFill>
                  <a:schemeClr val="lt1"/>
                </a:solidFill>
                <a:highlight>
                  <a:schemeClr val="dk1"/>
                </a:highlight>
              </a:rPr>
              <a:t>”Я МИСЛЮ, А ОТЖЕ Я ІСНУЮ”.</a:t>
            </a:r>
            <a:b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</a:br>
            <a:r>
              <a:rPr b="1" lang="uk" sz="2200">
                <a:solidFill>
                  <a:schemeClr val="lt1"/>
                </a:solidFill>
                <a:highlight>
                  <a:srgbClr val="F1C232"/>
                </a:highlight>
              </a:rPr>
              <a:t>ВІН ЗАКЛИКАВ СУМНІВАТИСЯ У ВСЬОМУ, ТА ДОВОДИВ ЦЕ ДО АБСУРДУ, АЛЕ ЗДОРОВА ДОЛЯ СУМНІВУ МАЄ БУТИ ЗАВЖДИ</a:t>
            </a:r>
            <a:endParaRPr b="1" sz="4200">
              <a:solidFill>
                <a:srgbClr val="F1C232"/>
              </a:solidFill>
              <a:highlight>
                <a:schemeClr val="dk1"/>
              </a:highlight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1692750" y="522372"/>
            <a:ext cx="49242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</a:rPr>
              <a:t>СУМНІВАЙТЕСЬ!!</a:t>
            </a:r>
            <a:endParaRPr b="1" sz="29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  <p:pic>
        <p:nvPicPr>
          <p:cNvPr descr="PHILOSOPHY - René Descartes GIF | Gfycat" id="124" name="Google Shape;12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400" y="1468050"/>
            <a:ext cx="47625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7338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4"/>
          <p:cNvSpPr txBox="1"/>
          <p:nvPr/>
        </p:nvSpPr>
        <p:spPr>
          <a:xfrm>
            <a:off x="40175" y="1212200"/>
            <a:ext cx="9048000" cy="38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7300"/>
              </a:spcAft>
              <a:buNone/>
            </a:pPr>
            <a:r>
              <a:rPr b="1" lang="uk" sz="2400">
                <a:solidFill>
                  <a:srgbClr val="212126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Лупа</a:t>
            </a:r>
            <a:r>
              <a:rPr b="1" lang="uk" sz="1800">
                <a:solidFill>
                  <a:srgbClr val="2121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uk" sz="18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це презумпція помилковості. Все почуте, прочитане або навіть побачене варто ставити під сумнів.</a:t>
            </a:r>
            <a:br>
              <a:rPr b="1" lang="uk" sz="1800">
                <a:solidFill>
                  <a:srgbClr val="2121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uk" sz="2400">
                <a:solidFill>
                  <a:srgbClr val="212126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Дзеркало</a:t>
            </a:r>
            <a:r>
              <a:rPr b="1" lang="uk" sz="1800">
                <a:solidFill>
                  <a:srgbClr val="2121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uk" sz="18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знадобиться, щоб пам'ятати, що ми бачимо світ через власне відображення. Вивчайте когнітивні спотворення і не давайте їм заманити вас в пастку.</a:t>
            </a:r>
            <a:br>
              <a:rPr b="1" lang="uk" sz="18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uk" sz="2400">
                <a:solidFill>
                  <a:srgbClr val="212126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Ваги</a:t>
            </a:r>
            <a:r>
              <a:rPr b="1" lang="uk" sz="1800">
                <a:solidFill>
                  <a:srgbClr val="2121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uk" sz="1800">
                <a:solidFill>
                  <a:srgbClr val="F1C232"/>
                </a:solidFill>
                <a:latin typeface="Roboto"/>
                <a:ea typeface="Roboto"/>
                <a:cs typeface="Roboto"/>
                <a:sym typeface="Roboto"/>
              </a:rPr>
              <a:t>потрібні, щоб ставати на бік опонента. Цей метод добре використовувати в командній роботі, зокрема в компаніях. Щоб потренуватися, сформуйте дві команди з протилежними точками зору на певне питання і влаштуйте дебати, де потрібно відстояти не власну позицію, а довести правильність точки зору опонента</a:t>
            </a:r>
            <a:r>
              <a:rPr lang="uk" sz="1800">
                <a:solidFill>
                  <a:srgbClr val="F1C232"/>
                </a:solidFill>
              </a:rPr>
              <a:t>.</a:t>
            </a:r>
            <a:endParaRPr b="1" sz="2400">
              <a:solidFill>
                <a:srgbClr val="F1C232"/>
              </a:solidFill>
              <a:highlight>
                <a:srgbClr val="F1C232"/>
              </a:highlight>
            </a:endParaRPr>
          </a:p>
        </p:txBody>
      </p:sp>
      <p:sp>
        <p:nvSpPr>
          <p:cNvPr id="132" name="Google Shape;132;p24"/>
          <p:cNvSpPr txBox="1"/>
          <p:nvPr/>
        </p:nvSpPr>
        <p:spPr>
          <a:xfrm>
            <a:off x="1659250" y="458363"/>
            <a:ext cx="4924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</a:rPr>
              <a:t>БУДЬТЕ УВАЖНІ!</a:t>
            </a:r>
            <a:endParaRPr b="1" sz="29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